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2" r:id="rId10"/>
    <p:sldId id="272" r:id="rId11"/>
    <p:sldId id="275" r:id="rId12"/>
    <p:sldId id="277" r:id="rId13"/>
    <p:sldId id="278" r:id="rId14"/>
    <p:sldId id="273" r:id="rId15"/>
    <p:sldId id="276" r:id="rId16"/>
    <p:sldId id="283" r:id="rId17"/>
    <p:sldId id="284" r:id="rId18"/>
    <p:sldId id="285" r:id="rId19"/>
    <p:sldId id="270" r:id="rId20"/>
    <p:sldId id="274" r:id="rId21"/>
    <p:sldId id="279" r:id="rId22"/>
    <p:sldId id="280" r:id="rId23"/>
    <p:sldId id="281" r:id="rId24"/>
    <p:sldId id="282" r:id="rId25"/>
    <p:sldId id="265" r:id="rId26"/>
    <p:sldId id="264" r:id="rId27"/>
    <p:sldId id="269" r:id="rId28"/>
  </p:sldIdLst>
  <p:sldSz cx="9144000" cy="5143500" type="screen16x9"/>
  <p:notesSz cx="6858000" cy="9144000"/>
  <p:embeddedFontLst>
    <p:embeddedFont>
      <p:font typeface="Euphemia" panose="020B0604020202020204" charset="0"/>
      <p:regular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426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55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0a92d8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0a92d8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60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0a92d8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0a92d8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169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0a92d8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0a92d8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456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0a92d8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0a92d8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791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0a92d8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0a92d8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142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0a92d8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0a92d8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7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165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30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053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21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e0a92d8d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e0a92d8d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52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88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255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580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536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12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e0a92d8d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e0a92d8d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463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e0a92d8d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e0a92d8d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3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e0a92d8d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e0a92d8d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14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e0a92d8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e0a92d8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076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0a92d8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0a92d8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74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0a92d8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0a92d8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42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0a92d8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0a92d8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50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e0a92d8d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e0a92d8d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338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0a92d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0a92d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85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65924" y="1045250"/>
            <a:ext cx="8598225" cy="1297258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Detection of Pneumonia in </a:t>
            </a:r>
            <a:br>
              <a:rPr lang="en" sz="3600" dirty="0" smtClean="0"/>
            </a:br>
            <a:r>
              <a:rPr lang="en" sz="3600" dirty="0" smtClean="0"/>
              <a:t>Chest X-Ray Images</a:t>
            </a:r>
            <a:endParaRPr sz="3600" dirty="0"/>
          </a:p>
        </p:txBody>
      </p:sp>
      <p:sp>
        <p:nvSpPr>
          <p:cNvPr id="73" name="Google Shape;73;p13"/>
          <p:cNvSpPr txBox="1"/>
          <p:nvPr/>
        </p:nvSpPr>
        <p:spPr>
          <a:xfrm>
            <a:off x="442350" y="2940000"/>
            <a:ext cx="2943300" cy="1594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Under the Guidance of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   Ms P. Sree Lakshmi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    Assistant Professor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5382250" y="2848075"/>
            <a:ext cx="3381900" cy="1594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Team-13: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12WH1A1217 – D.N.V.Kiranmai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16WH1A1220 – G. Arun Jyothi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16WH1A1243 – M. Poojitha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7708"/>
            <a:ext cx="957695" cy="92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528498" y="150544"/>
            <a:ext cx="2337992" cy="62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</a:t>
            </a:r>
            <a:r>
              <a:rPr lang="en" sz="1800" dirty="0" smtClean="0">
                <a:latin typeface="+mn-lt"/>
              </a:rPr>
              <a:t>VGG16 MODEL</a:t>
            </a:r>
            <a:br>
              <a:rPr lang="en" sz="1800" dirty="0" smtClean="0">
                <a:latin typeface="+mn-lt"/>
              </a:rPr>
            </a:br>
            <a:r>
              <a:rPr lang="en" sz="1800" dirty="0" smtClean="0"/>
              <a:t>  </a:t>
            </a:r>
            <a:endParaRPr sz="18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152939" y="926159"/>
            <a:ext cx="8893760" cy="3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</a:t>
            </a:r>
            <a:r>
              <a:rPr lang="en-US" dirty="0" smtClean="0"/>
              <a:t>onvolution </a:t>
            </a:r>
            <a:r>
              <a:rPr lang="en-US" dirty="0"/>
              <a:t>layers of 3x3 filter with a stride 1 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/>
              <a:t>M</a:t>
            </a:r>
            <a:r>
              <a:rPr lang="en-US" dirty="0" smtClean="0"/>
              <a:t>axpool </a:t>
            </a:r>
            <a:r>
              <a:rPr lang="en-US" dirty="0"/>
              <a:t>layer of 2x2 filter of stride </a:t>
            </a:r>
            <a:r>
              <a:rPr lang="en-US" dirty="0" smtClean="0"/>
              <a:t>2</a:t>
            </a:r>
          </a:p>
          <a:p>
            <a:pPr>
              <a:lnSpc>
                <a:spcPct val="200000"/>
              </a:lnSpc>
            </a:pPr>
            <a:r>
              <a:rPr lang="en-IN" dirty="0" smtClean="0">
                <a:latin typeface="Lato" panose="020B0604020202020204" charset="0"/>
              </a:rPr>
              <a:t>RMSprop Optimizer</a:t>
            </a:r>
          </a:p>
          <a:p>
            <a:pPr>
              <a:lnSpc>
                <a:spcPct val="200000"/>
              </a:lnSpc>
            </a:pPr>
            <a:r>
              <a:rPr lang="en-IN" dirty="0" smtClean="0">
                <a:latin typeface="Lato" panose="020B0604020202020204" charset="0"/>
              </a:rPr>
              <a:t>Softmax Activation Function</a:t>
            </a:r>
          </a:p>
          <a:p>
            <a:pPr>
              <a:lnSpc>
                <a:spcPct val="200000"/>
              </a:lnSpc>
            </a:pPr>
            <a:r>
              <a:rPr lang="en-IN" dirty="0" smtClean="0">
                <a:latin typeface="Lato" panose="020B0604020202020204" charset="0"/>
              </a:rPr>
              <a:t>30 Epochs</a:t>
            </a:r>
          </a:p>
          <a:p>
            <a:endParaRPr lang="en-IN" dirty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 smtClean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 smtClean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>
              <a:latin typeface="Lato" panose="020B0604020202020204" charset="0"/>
            </a:endParaRPr>
          </a:p>
          <a:p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84" y="503966"/>
            <a:ext cx="2720115" cy="418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6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528498" y="150544"/>
            <a:ext cx="2337992" cy="62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</a:t>
            </a:r>
            <a:r>
              <a:rPr lang="en" sz="1800" dirty="0" smtClean="0">
                <a:latin typeface="Raleway" panose="020B0604020202020204" charset="0"/>
              </a:rPr>
              <a:t>EVALUATION</a:t>
            </a:r>
            <a:br>
              <a:rPr lang="en" sz="1800" dirty="0" smtClean="0">
                <a:latin typeface="Raleway" panose="020B0604020202020204" charset="0"/>
              </a:rPr>
            </a:br>
            <a:r>
              <a:rPr lang="en" sz="1800" dirty="0" smtClean="0"/>
              <a:t>  </a:t>
            </a:r>
            <a:endParaRPr sz="1800"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D:\Major Project\Vgg16 model training graph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85" y="657720"/>
            <a:ext cx="5509517" cy="208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:\Major Project\Vgg16 Confusion Matrix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460640"/>
            <a:ext cx="3495675" cy="30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28498" y="3100152"/>
            <a:ext cx="28712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TEST </a:t>
            </a:r>
            <a:r>
              <a:rPr lang="en-IN" b="1" dirty="0" smtClean="0"/>
              <a:t>METRICS</a:t>
            </a:r>
          </a:p>
          <a:p>
            <a:r>
              <a:rPr lang="en-IN" dirty="0" smtClean="0"/>
              <a:t> </a:t>
            </a:r>
            <a:r>
              <a:rPr lang="en-US" dirty="0"/>
              <a:t>Accuracy: 88.9423076923077</a:t>
            </a:r>
            <a:r>
              <a:rPr lang="en-US" dirty="0" smtClean="0"/>
              <a:t>%</a:t>
            </a:r>
          </a:p>
          <a:p>
            <a:r>
              <a:rPr lang="en-US" dirty="0" smtClean="0"/>
              <a:t> </a:t>
            </a:r>
            <a:r>
              <a:rPr lang="en-US" dirty="0"/>
              <a:t>Precision: 89.05109489051095</a:t>
            </a:r>
            <a:r>
              <a:rPr lang="en-US" dirty="0" smtClean="0"/>
              <a:t>%</a:t>
            </a:r>
          </a:p>
          <a:p>
            <a:r>
              <a:rPr lang="en-US" dirty="0" smtClean="0"/>
              <a:t> </a:t>
            </a:r>
            <a:r>
              <a:rPr lang="en-US" dirty="0"/>
              <a:t>Recall: 93.84615384615384</a:t>
            </a:r>
            <a:r>
              <a:rPr lang="en-US" dirty="0" smtClean="0"/>
              <a:t>%</a:t>
            </a:r>
          </a:p>
          <a:p>
            <a:r>
              <a:rPr lang="en-US" dirty="0" smtClean="0"/>
              <a:t> </a:t>
            </a:r>
            <a:r>
              <a:rPr lang="en-US" dirty="0"/>
              <a:t>F1-score: </a:t>
            </a:r>
            <a:r>
              <a:rPr lang="en-US" dirty="0" smtClean="0"/>
              <a:t>91.38576779026218%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10333" y="3100151"/>
            <a:ext cx="29209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TRAIN METRICS</a:t>
            </a:r>
          </a:p>
          <a:p>
            <a:r>
              <a:rPr lang="en-IN" dirty="0" smtClean="0"/>
              <a:t> </a:t>
            </a:r>
            <a:r>
              <a:rPr lang="en-US" dirty="0"/>
              <a:t>Accuracy: 93.93417527745886 </a:t>
            </a:r>
            <a:r>
              <a:rPr lang="en-US" dirty="0" smtClean="0"/>
              <a:t>%</a:t>
            </a:r>
          </a:p>
          <a:p>
            <a:r>
              <a:rPr lang="en-US" dirty="0" smtClean="0"/>
              <a:t> Loss: </a:t>
            </a:r>
            <a:r>
              <a:rPr lang="en-US" dirty="0"/>
              <a:t>7.712412509147498 </a:t>
            </a:r>
            <a:r>
              <a:rPr lang="en-US" dirty="0" smtClean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8319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528498" y="150544"/>
            <a:ext cx="2337992" cy="62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+mn-lt"/>
              </a:rPr>
              <a:t>  INCEPTIONV3</a:t>
            </a:r>
            <a:br>
              <a:rPr lang="en" sz="1800" dirty="0" smtClean="0">
                <a:latin typeface="+mn-lt"/>
              </a:rPr>
            </a:br>
            <a:r>
              <a:rPr lang="en" sz="1800" dirty="0">
                <a:latin typeface="+mn-lt"/>
              </a:rPr>
              <a:t> </a:t>
            </a:r>
            <a:r>
              <a:rPr lang="en" sz="1800" dirty="0" smtClean="0">
                <a:latin typeface="+mn-lt"/>
              </a:rPr>
              <a:t>       MODEL</a:t>
            </a:r>
            <a:br>
              <a:rPr lang="en" sz="1800" dirty="0" smtClean="0">
                <a:latin typeface="+mn-lt"/>
              </a:rPr>
            </a:br>
            <a:r>
              <a:rPr lang="en" sz="1800" dirty="0" smtClean="0"/>
              <a:t>  </a:t>
            </a:r>
            <a:endParaRPr sz="18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0" y="806832"/>
            <a:ext cx="8893760" cy="3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IN" dirty="0" smtClean="0">
                <a:latin typeface="Lato" panose="020B0604020202020204" charset="0"/>
              </a:rPr>
              <a:t>Adam </a:t>
            </a:r>
            <a:r>
              <a:rPr lang="en-IN" dirty="0">
                <a:latin typeface="Lato" panose="020B0604020202020204" charset="0"/>
              </a:rPr>
              <a:t>Optimizer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 Sigmoid Function</a:t>
            </a:r>
          </a:p>
          <a:p>
            <a:pPr>
              <a:lnSpc>
                <a:spcPct val="200000"/>
              </a:lnSpc>
            </a:pPr>
            <a:r>
              <a:rPr lang="en-IN" dirty="0" smtClean="0"/>
              <a:t>Dropout rate (0.33)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IN" dirty="0" smtClean="0">
                <a:latin typeface="Lato" panose="020B0604020202020204" charset="0"/>
              </a:rPr>
              <a:t>Batch Normalization</a:t>
            </a:r>
          </a:p>
          <a:p>
            <a:pPr>
              <a:lnSpc>
                <a:spcPct val="200000"/>
              </a:lnSpc>
            </a:pPr>
            <a:r>
              <a:rPr lang="en-US" smtClean="0"/>
              <a:t>Increases </a:t>
            </a:r>
            <a:r>
              <a:rPr lang="en-US" dirty="0" smtClean="0"/>
              <a:t>depth </a:t>
            </a:r>
            <a:r>
              <a:rPr lang="en-US" dirty="0"/>
              <a:t>and width of </a:t>
            </a:r>
            <a:r>
              <a:rPr lang="en-US" dirty="0" smtClean="0"/>
              <a:t> </a:t>
            </a:r>
            <a:r>
              <a:rPr lang="en-US" dirty="0"/>
              <a:t>deep learning </a:t>
            </a:r>
            <a:r>
              <a:rPr lang="en-US" dirty="0" smtClean="0"/>
              <a:t>network</a:t>
            </a:r>
          </a:p>
          <a:p>
            <a:pPr>
              <a:lnSpc>
                <a:spcPct val="200000"/>
              </a:lnSpc>
            </a:pPr>
            <a:r>
              <a:rPr lang="en-IN" dirty="0" smtClean="0">
                <a:latin typeface="Lato" panose="020B0604020202020204" charset="0"/>
              </a:rPr>
              <a:t>30 Epochs</a:t>
            </a:r>
          </a:p>
          <a:p>
            <a:endParaRPr lang="en-IN" dirty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 smtClean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 smtClean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>
              <a:latin typeface="Lato" panose="020B0604020202020204" charset="0"/>
            </a:endParaRPr>
          </a:p>
          <a:p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 descr="Image result for inception v3 layer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01" y="532559"/>
            <a:ext cx="5846299" cy="263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6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528498" y="150544"/>
            <a:ext cx="2337992" cy="62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</a:t>
            </a:r>
            <a:r>
              <a:rPr lang="en" sz="1800" dirty="0" smtClean="0">
                <a:latin typeface="Raleway" panose="020B0604020202020204" charset="0"/>
              </a:rPr>
              <a:t>EVALUATION</a:t>
            </a:r>
            <a:br>
              <a:rPr lang="en" sz="1800" dirty="0" smtClean="0">
                <a:latin typeface="Raleway" panose="020B0604020202020204" charset="0"/>
              </a:rPr>
            </a:br>
            <a:r>
              <a:rPr lang="en" sz="1800" dirty="0" smtClean="0"/>
              <a:t>  </a:t>
            </a:r>
            <a:endParaRPr sz="1800"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498" y="3100152"/>
            <a:ext cx="28712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TEST </a:t>
            </a:r>
            <a:r>
              <a:rPr lang="en-IN" b="1" dirty="0" smtClean="0"/>
              <a:t>METRICS</a:t>
            </a:r>
          </a:p>
          <a:p>
            <a:r>
              <a:rPr lang="en-IN" dirty="0" smtClean="0"/>
              <a:t> </a:t>
            </a:r>
            <a:r>
              <a:rPr lang="en-US" dirty="0"/>
              <a:t>Accuracy: 82.05128205128204</a:t>
            </a:r>
            <a:r>
              <a:rPr lang="en-US" dirty="0" smtClean="0"/>
              <a:t>%</a:t>
            </a:r>
          </a:p>
          <a:p>
            <a:r>
              <a:rPr lang="en-US" dirty="0" smtClean="0"/>
              <a:t> </a:t>
            </a:r>
            <a:r>
              <a:rPr lang="en-US" dirty="0"/>
              <a:t>Precision: 85.27918781725889%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Recall: 86.15384615384616</a:t>
            </a:r>
            <a:r>
              <a:rPr lang="en-US" dirty="0" smtClean="0"/>
              <a:t>%</a:t>
            </a:r>
          </a:p>
          <a:p>
            <a:r>
              <a:rPr lang="en-US" dirty="0" smtClean="0"/>
              <a:t> </a:t>
            </a:r>
            <a:r>
              <a:rPr lang="en-US" dirty="0"/>
              <a:t>F1-score: </a:t>
            </a:r>
            <a:r>
              <a:rPr lang="en-US" dirty="0" smtClean="0"/>
              <a:t>85.71428571428572%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10333" y="3100151"/>
            <a:ext cx="20377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TRAIN METRICS</a:t>
            </a:r>
          </a:p>
          <a:p>
            <a:r>
              <a:rPr lang="en-IN" dirty="0" smtClean="0"/>
              <a:t> </a:t>
            </a:r>
            <a:r>
              <a:rPr lang="en-US" dirty="0"/>
              <a:t>Accuracy: 97.53971%</a:t>
            </a:r>
            <a:endParaRPr lang="en-US" dirty="0" smtClean="0"/>
          </a:p>
          <a:p>
            <a:r>
              <a:rPr lang="en-US" dirty="0" smtClean="0"/>
              <a:t> Loss: </a:t>
            </a:r>
            <a:r>
              <a:rPr lang="en-US" dirty="0"/>
              <a:t>6.87396%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" y="716374"/>
            <a:ext cx="5656643" cy="1857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18" y="716373"/>
            <a:ext cx="3308981" cy="29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528498" y="150544"/>
            <a:ext cx="2337992" cy="62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Raleway" panose="020B0604020202020204" charset="0"/>
              </a:rPr>
              <a:t>CUSTOM MODEL</a:t>
            </a:r>
            <a:r>
              <a:rPr lang="en" sz="1800" dirty="0" smtClean="0">
                <a:latin typeface="+mn-lt"/>
              </a:rPr>
              <a:t/>
            </a:r>
            <a:br>
              <a:rPr lang="en" sz="1800" dirty="0" smtClean="0">
                <a:latin typeface="+mn-lt"/>
              </a:rPr>
            </a:br>
            <a:r>
              <a:rPr lang="en" sz="1800" dirty="0" smtClean="0"/>
              <a:t>  </a:t>
            </a:r>
            <a:endParaRPr sz="18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152939" y="926159"/>
            <a:ext cx="8893760" cy="3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</a:t>
            </a:r>
            <a:r>
              <a:rPr lang="en-US" dirty="0" smtClean="0"/>
              <a:t>onvolution </a:t>
            </a:r>
            <a:r>
              <a:rPr lang="en-US" dirty="0"/>
              <a:t>layers of 3x3 filter with a stride </a:t>
            </a:r>
            <a:r>
              <a:rPr lang="en-US" dirty="0" smtClean="0"/>
              <a:t>2 </a:t>
            </a:r>
          </a:p>
          <a:p>
            <a:pPr>
              <a:lnSpc>
                <a:spcPct val="200000"/>
              </a:lnSpc>
            </a:pPr>
            <a:r>
              <a:rPr lang="en-US" dirty="0"/>
              <a:t>M</a:t>
            </a:r>
            <a:r>
              <a:rPr lang="en-US" dirty="0" smtClean="0"/>
              <a:t>axpool </a:t>
            </a:r>
            <a:r>
              <a:rPr lang="en-US" dirty="0"/>
              <a:t>layer of 2x2 filter of stride </a:t>
            </a:r>
            <a:r>
              <a:rPr lang="en-US" dirty="0" smtClean="0"/>
              <a:t>2</a:t>
            </a:r>
          </a:p>
          <a:p>
            <a:pPr>
              <a:lnSpc>
                <a:spcPct val="200000"/>
              </a:lnSpc>
            </a:pPr>
            <a:r>
              <a:rPr lang="en-IN" dirty="0" smtClean="0">
                <a:latin typeface="Lato" panose="020B0604020202020204" charset="0"/>
              </a:rPr>
              <a:t>RELU, Sigmoid Activation Function</a:t>
            </a:r>
          </a:p>
          <a:p>
            <a:pPr>
              <a:lnSpc>
                <a:spcPct val="200000"/>
              </a:lnSpc>
            </a:pPr>
            <a:r>
              <a:rPr lang="en-IN" dirty="0" smtClean="0">
                <a:latin typeface="Lato" panose="020B0604020202020204" charset="0"/>
              </a:rPr>
              <a:t>Adam optimizer</a:t>
            </a:r>
          </a:p>
          <a:p>
            <a:pPr>
              <a:lnSpc>
                <a:spcPct val="200000"/>
              </a:lnSpc>
            </a:pPr>
            <a:r>
              <a:rPr lang="en-IN" dirty="0" smtClean="0">
                <a:latin typeface="Lato" panose="020B0604020202020204" charset="0"/>
              </a:rPr>
              <a:t>35 Epochs</a:t>
            </a:r>
          </a:p>
          <a:p>
            <a:endParaRPr lang="en-IN" dirty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 smtClean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 smtClean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>
              <a:latin typeface="Lato" panose="020B0604020202020204" charset="0"/>
            </a:endParaRPr>
          </a:p>
          <a:p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40" y="460639"/>
            <a:ext cx="2686285" cy="42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528498" y="150544"/>
            <a:ext cx="2337992" cy="62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</a:t>
            </a:r>
            <a:r>
              <a:rPr lang="en" sz="1800" dirty="0" smtClean="0">
                <a:latin typeface="Raleway" panose="020B0604020202020204" charset="0"/>
              </a:rPr>
              <a:t>EVALUATION</a:t>
            </a:r>
            <a:br>
              <a:rPr lang="en" sz="1800" dirty="0" smtClean="0">
                <a:latin typeface="Raleway" panose="020B0604020202020204" charset="0"/>
              </a:rPr>
            </a:br>
            <a:r>
              <a:rPr lang="en" sz="1800" dirty="0" smtClean="0"/>
              <a:t>  </a:t>
            </a:r>
            <a:endParaRPr sz="1800"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498" y="3100152"/>
            <a:ext cx="28712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TEST </a:t>
            </a:r>
            <a:r>
              <a:rPr lang="en-IN" b="1" dirty="0" smtClean="0"/>
              <a:t>METRICS</a:t>
            </a:r>
          </a:p>
          <a:p>
            <a:r>
              <a:rPr lang="en-IN" dirty="0" smtClean="0"/>
              <a:t> </a:t>
            </a:r>
            <a:r>
              <a:rPr lang="en-US" dirty="0"/>
              <a:t>Accuracy: 90.22435897435898%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Precision: 89.83050847457628%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Recall: 95.12820512820512%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F1-score: </a:t>
            </a:r>
            <a:r>
              <a:rPr lang="en-US" dirty="0" smtClean="0"/>
              <a:t>92.40348692403487%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10333" y="3100151"/>
            <a:ext cx="1976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TRAIN METRICS</a:t>
            </a:r>
          </a:p>
          <a:p>
            <a:r>
              <a:rPr lang="en-IN" dirty="0" smtClean="0"/>
              <a:t> </a:t>
            </a:r>
            <a:r>
              <a:rPr lang="en-US" dirty="0"/>
              <a:t>Accuracy: </a:t>
            </a:r>
            <a:r>
              <a:rPr lang="en-US" dirty="0" smtClean="0"/>
              <a:t>95.15564%</a:t>
            </a:r>
          </a:p>
          <a:p>
            <a:r>
              <a:rPr lang="en-US" dirty="0" smtClean="0"/>
              <a:t> Loss: </a:t>
            </a:r>
            <a:r>
              <a:rPr lang="en-US" dirty="0"/>
              <a:t>13.82808%</a:t>
            </a:r>
            <a:endParaRPr lang="en-US" dirty="0" smtClean="0"/>
          </a:p>
        </p:txBody>
      </p:sp>
      <p:pic>
        <p:nvPicPr>
          <p:cNvPr id="11" name="Picture 10" descr="D:\Major Project\custom model training graph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9" y="732090"/>
            <a:ext cx="5710826" cy="21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:\Major Project\Custom Confusion Matrix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902575"/>
            <a:ext cx="3343275" cy="293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3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      Testing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4" y="1046807"/>
            <a:ext cx="3620005" cy="2724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75" y="1046807"/>
            <a:ext cx="3658111" cy="2772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7212" y="3924761"/>
            <a:ext cx="3526928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VGG16 MODEL SAMPLE 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4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      Testing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7453" y="3924761"/>
            <a:ext cx="4126451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INCEPTIONV3 MODEL SAMPLE PREDICTIONS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71" y="1022257"/>
            <a:ext cx="3176190" cy="2666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0" y="1022257"/>
            <a:ext cx="3536799" cy="26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      Testing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1678" y="3924761"/>
            <a:ext cx="3457998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CUSTOM CNN SAMPLE PREDICTIONS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66" y="973499"/>
            <a:ext cx="3286584" cy="2724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69" y="973499"/>
            <a:ext cx="3343742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Deployment of </a:t>
            </a:r>
            <a:br>
              <a:rPr lang="en" sz="1800" dirty="0" smtClean="0"/>
            </a:br>
            <a:r>
              <a:rPr lang="en" sz="1800" dirty="0"/>
              <a:t> </a:t>
            </a:r>
            <a:r>
              <a:rPr lang="en" sz="1800" dirty="0" smtClean="0"/>
              <a:t>               Model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4" y="1045260"/>
            <a:ext cx="6935056" cy="33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0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713451" y="174861"/>
            <a:ext cx="189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Contents</a:t>
            </a:r>
            <a:endParaRPr sz="2400"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173855" y="735462"/>
            <a:ext cx="8520600" cy="4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/>
              <a:t>Introduction</a:t>
            </a:r>
            <a:endParaRPr sz="19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/>
              <a:t>Problem Definition</a:t>
            </a:r>
            <a:endParaRPr sz="19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/>
              <a:t>Literature Survey</a:t>
            </a:r>
            <a:endParaRPr sz="19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/>
              <a:t>Existing System</a:t>
            </a:r>
            <a:endParaRPr sz="19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/>
              <a:t>Proposed System</a:t>
            </a:r>
            <a:endParaRPr sz="19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/>
              <a:t>Architecture Diagram</a:t>
            </a:r>
            <a:endParaRPr sz="19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 smtClean="0"/>
              <a:t>Dataset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 smtClean="0"/>
              <a:t>Models and Evaluation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 smtClean="0"/>
              <a:t>Testing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 smtClean="0"/>
              <a:t>Deployment of Model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 smtClean="0"/>
              <a:t>Plan of Action</a:t>
            </a:r>
            <a:endParaRPr sz="19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1900" dirty="0"/>
              <a:t>References</a:t>
            </a:r>
            <a:endParaRPr sz="1900"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Deployment of </a:t>
            </a:r>
            <a:br>
              <a:rPr lang="en" sz="1800" dirty="0" smtClean="0"/>
            </a:br>
            <a:r>
              <a:rPr lang="en" sz="1800" dirty="0"/>
              <a:t> </a:t>
            </a:r>
            <a:r>
              <a:rPr lang="en" sz="1800" dirty="0" smtClean="0"/>
              <a:t>               Model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 descr="C:\Users\Sai\Pictures\Screenshots\Screenshot (89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" y="1250387"/>
            <a:ext cx="4445030" cy="296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55" y="1250386"/>
            <a:ext cx="4609524" cy="29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Deployment of </a:t>
            </a:r>
            <a:br>
              <a:rPr lang="en" sz="1800" dirty="0" smtClean="0"/>
            </a:br>
            <a:r>
              <a:rPr lang="en" sz="1800" dirty="0"/>
              <a:t> </a:t>
            </a:r>
            <a:r>
              <a:rPr lang="en" sz="1800" dirty="0" smtClean="0"/>
              <a:t>               Model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 descr="C:\Users\Sai\Pictures\Screenshots\Screenshot (9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97" y="901064"/>
            <a:ext cx="7417941" cy="3670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5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Deployment of </a:t>
            </a:r>
            <a:br>
              <a:rPr lang="en" sz="1800" dirty="0" smtClean="0"/>
            </a:br>
            <a:r>
              <a:rPr lang="en" sz="1800" dirty="0"/>
              <a:t> </a:t>
            </a:r>
            <a:r>
              <a:rPr lang="en" sz="1800" dirty="0" smtClean="0"/>
              <a:t>               Model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 descr="C:\Users\Sai\Pictures\Screenshots\Screenshot (9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" y="965413"/>
            <a:ext cx="4171308" cy="261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49" y="1808252"/>
            <a:ext cx="4573965" cy="2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Deployment of </a:t>
            </a:r>
            <a:br>
              <a:rPr lang="en" sz="1800" dirty="0" smtClean="0"/>
            </a:br>
            <a:r>
              <a:rPr lang="en" sz="1800" dirty="0"/>
              <a:t> </a:t>
            </a:r>
            <a:r>
              <a:rPr lang="en" sz="1800" dirty="0" smtClean="0"/>
              <a:t>               Model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" y="881758"/>
            <a:ext cx="4199342" cy="2669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75" y="1973894"/>
            <a:ext cx="4511466" cy="25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Deployment of </a:t>
            </a:r>
            <a:br>
              <a:rPr lang="en" sz="1800" dirty="0" smtClean="0"/>
            </a:br>
            <a:r>
              <a:rPr lang="en" sz="1800" dirty="0"/>
              <a:t> </a:t>
            </a:r>
            <a:r>
              <a:rPr lang="en" sz="1800" dirty="0" smtClean="0"/>
              <a:t>               Model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" y="1049220"/>
            <a:ext cx="4578084" cy="2772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89" y="471076"/>
            <a:ext cx="4069883" cy="2056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89" y="2604123"/>
            <a:ext cx="4069883" cy="20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431" y="125677"/>
            <a:ext cx="2227168" cy="635400"/>
          </a:xfrm>
        </p:spPr>
        <p:txBody>
          <a:bodyPr/>
          <a:lstStyle/>
          <a:p>
            <a:r>
              <a:rPr lang="en-IN" sz="2000" dirty="0" smtClean="0"/>
              <a:t>Action Plan</a:t>
            </a: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6084"/>
              </p:ext>
            </p:extLst>
          </p:nvPr>
        </p:nvGraphicFramePr>
        <p:xfrm>
          <a:off x="1717963" y="1018310"/>
          <a:ext cx="6096000" cy="300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327"/>
                <a:gridCol w="1856509"/>
                <a:gridCol w="2175164"/>
              </a:tblGrid>
              <a:tr h="62611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Module Information</a:t>
                      </a:r>
                      <a:r>
                        <a:rPr lang="en-IN" baseline="0" dirty="0" smtClean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Time required</a:t>
                      </a:r>
                      <a:r>
                        <a:rPr lang="en-IN" baseline="0" dirty="0" smtClean="0"/>
                        <a:t> to Complete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Literature Survey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Completed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en-IN" baseline="0" dirty="0" smtClean="0">
                          <a:solidFill>
                            <a:schemeClr val="bg2"/>
                          </a:solidFill>
                        </a:rPr>
                        <a:t> Week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4904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Requirement Analysis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Completed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1 Week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219472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Design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Completed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2 Weeks</a:t>
                      </a:r>
                    </a:p>
                    <a:p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Implementation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Completed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4 Weeks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Documentation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Completed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2 Weeks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Final</a:t>
                      </a:r>
                      <a:r>
                        <a:rPr lang="en-IN" baseline="0" dirty="0" smtClean="0">
                          <a:solidFill>
                            <a:schemeClr val="bg2"/>
                          </a:solidFill>
                        </a:rPr>
                        <a:t> Submission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2"/>
                          </a:solidFill>
                        </a:rPr>
                        <a:t>Completed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4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554600" y="13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References</a:t>
            </a:r>
            <a:endParaRPr sz="2500"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108499" y="706000"/>
            <a:ext cx="8938200" cy="4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IN" sz="1400" dirty="0" smtClean="0"/>
              <a:t>[1]    </a:t>
            </a:r>
            <a:r>
              <a:rPr lang="en-US" sz="1400" dirty="0" smtClean="0"/>
              <a:t>Enes </a:t>
            </a:r>
            <a:r>
              <a:rPr lang="en-US" sz="1400" dirty="0"/>
              <a:t>AYAN and Halil Murat ÜNVER, </a:t>
            </a:r>
            <a:r>
              <a:rPr lang="en-US" sz="1400" i="1" dirty="0"/>
              <a:t>Diagnosis of Pneumonia from Chest X-Ray </a:t>
            </a:r>
            <a:r>
              <a:rPr lang="en-US" sz="1400" i="1" dirty="0" smtClean="0"/>
              <a:t>Images </a:t>
            </a:r>
            <a:r>
              <a:rPr lang="en-US" sz="1400" i="1" dirty="0"/>
              <a:t>using </a:t>
            </a:r>
            <a:r>
              <a:rPr lang="en-US" sz="1400" i="1" dirty="0" smtClean="0"/>
              <a:t> Deep </a:t>
            </a:r>
            <a:r>
              <a:rPr lang="en-US" sz="1400" i="1" dirty="0"/>
              <a:t>Learning</a:t>
            </a:r>
            <a:r>
              <a:rPr lang="en-US" sz="1400" dirty="0"/>
              <a:t>, </a:t>
            </a:r>
            <a:endParaRPr lang="en-US" sz="1400" dirty="0" smtClean="0"/>
          </a:p>
          <a:p>
            <a:pPr marL="11430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   IEEE </a:t>
            </a:r>
            <a:r>
              <a:rPr lang="en-US" sz="1400" dirty="0"/>
              <a:t>Scientific Meeting on Electrical-Electronics </a:t>
            </a:r>
            <a:r>
              <a:rPr lang="en-US" sz="1400" dirty="0" smtClean="0"/>
              <a:t>&amp; Biomedical Engineering and Computer Science, Vol. ,  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   pp.27 – 34, 2019. </a:t>
            </a:r>
          </a:p>
          <a:p>
            <a:pPr marL="114300" indent="0">
              <a:buNone/>
            </a:pPr>
            <a:r>
              <a:rPr lang="en-US" sz="1400" dirty="0" smtClean="0"/>
              <a:t>[2]    Aarti </a:t>
            </a:r>
            <a:r>
              <a:rPr lang="en-US" sz="1400" dirty="0"/>
              <a:t>Bagul, Pranav Rajpurkar, et al., </a:t>
            </a:r>
            <a:r>
              <a:rPr lang="en-US" sz="1400" i="1" dirty="0"/>
              <a:t>CheXNet: Radiologist-Level Pneumonia </a:t>
            </a:r>
            <a:r>
              <a:rPr lang="en-US" sz="1400" i="1" dirty="0" smtClean="0"/>
              <a:t>Detection </a:t>
            </a:r>
            <a:r>
              <a:rPr lang="en-US" sz="1400" i="1" dirty="0"/>
              <a:t>on Chest </a:t>
            </a:r>
            <a:r>
              <a:rPr lang="en-US" sz="1400" i="1" dirty="0" smtClean="0"/>
              <a:t>X-Rays </a:t>
            </a:r>
            <a:r>
              <a:rPr lang="en-US" sz="1400" i="1" dirty="0"/>
              <a:t>with </a:t>
            </a:r>
            <a:r>
              <a:rPr lang="en-US" sz="1400" i="1" dirty="0" smtClean="0"/>
              <a:t>   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1400" i="1" dirty="0"/>
              <a:t> </a:t>
            </a:r>
            <a:r>
              <a:rPr lang="en-US" sz="1400" i="1" dirty="0" smtClean="0"/>
              <a:t>         Deep </a:t>
            </a:r>
            <a:r>
              <a:rPr lang="en-US" sz="1400" i="1" dirty="0"/>
              <a:t>Learning</a:t>
            </a:r>
            <a:r>
              <a:rPr lang="en-US" sz="1400" dirty="0"/>
              <a:t>, arXiv:1711.05225v3 [cs.CV</a:t>
            </a:r>
            <a:r>
              <a:rPr lang="en-US" sz="1400" dirty="0" smtClean="0"/>
              <a:t>], December </a:t>
            </a:r>
            <a:r>
              <a:rPr lang="en-US" sz="1400" dirty="0"/>
              <a:t>25, 2017. </a:t>
            </a:r>
          </a:p>
          <a:p>
            <a:pPr marL="114300" indent="0">
              <a:buNone/>
            </a:pPr>
            <a:r>
              <a:rPr lang="en-IN" sz="1400" dirty="0" smtClean="0"/>
              <a:t>[3]   </a:t>
            </a:r>
            <a:r>
              <a:rPr lang="en-US" sz="1400" dirty="0" smtClean="0"/>
              <a:t>Arata </a:t>
            </a:r>
            <a:r>
              <a:rPr lang="en-US" sz="1400" dirty="0"/>
              <a:t>Saraiva, Jose Vigno Moura Sousa, Luciano Lopes de Sousa, </a:t>
            </a:r>
            <a:r>
              <a:rPr lang="en-US" sz="1400" dirty="0" smtClean="0"/>
              <a:t>and N</a:t>
            </a:r>
            <a:r>
              <a:rPr lang="en-US" sz="1400" dirty="0"/>
              <a:t>. M. </a:t>
            </a:r>
            <a:r>
              <a:rPr lang="en-US" sz="1400" dirty="0" smtClean="0"/>
              <a:t>Fonseca Ferreira, </a:t>
            </a:r>
            <a:r>
              <a:rPr lang="en-US" sz="1400" i="1" dirty="0" smtClean="0"/>
              <a:t>Classification </a:t>
            </a:r>
            <a:r>
              <a:rPr lang="en-US" sz="1400" i="1" dirty="0"/>
              <a:t>of </a:t>
            </a:r>
            <a:endParaRPr lang="en-US" sz="1400" i="1" dirty="0" smtClean="0"/>
          </a:p>
          <a:p>
            <a:pPr marL="114300" indent="0">
              <a:spcAft>
                <a:spcPts val="1200"/>
              </a:spcAft>
              <a:buNone/>
            </a:pPr>
            <a:r>
              <a:rPr lang="en-US" sz="1400" i="1" dirty="0"/>
              <a:t> </a:t>
            </a:r>
            <a:r>
              <a:rPr lang="en-US" sz="1400" i="1" dirty="0" smtClean="0"/>
              <a:t>         Images </a:t>
            </a:r>
            <a:r>
              <a:rPr lang="en-US" sz="1400" i="1" dirty="0"/>
              <a:t>of Childhood Pneumonia using </a:t>
            </a:r>
            <a:r>
              <a:rPr lang="en-US" sz="1400" i="1" dirty="0" smtClean="0"/>
              <a:t>Convolutional Neural Networks</a:t>
            </a:r>
            <a:r>
              <a:rPr lang="en-US" sz="1400" dirty="0" smtClean="0"/>
              <a:t>, ReasearchGate, January, 2019. </a:t>
            </a:r>
          </a:p>
          <a:p>
            <a:pPr marL="114300" indent="0">
              <a:buNone/>
            </a:pPr>
            <a:r>
              <a:rPr lang="en-IN" sz="1400" dirty="0" smtClean="0"/>
              <a:t>[4]   Mangal </a:t>
            </a:r>
            <a:r>
              <a:rPr lang="en-IN" sz="1400" dirty="0"/>
              <a:t>Sain, Okeke Stephen and Uchenna </a:t>
            </a:r>
            <a:r>
              <a:rPr lang="en-IN" sz="1400" dirty="0" smtClean="0"/>
              <a:t>Joseph, </a:t>
            </a:r>
            <a:r>
              <a:rPr lang="en-IN" sz="1400" i="1" dirty="0"/>
              <a:t>An Efficient Deep Learning </a:t>
            </a:r>
            <a:r>
              <a:rPr lang="en-IN" sz="1400" i="1" dirty="0" smtClean="0"/>
              <a:t>Approach to Pneumonia 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IN" sz="1400" i="1" dirty="0"/>
              <a:t> </a:t>
            </a:r>
            <a:r>
              <a:rPr lang="en-IN" sz="1400" i="1" dirty="0" smtClean="0"/>
              <a:t>        Classification </a:t>
            </a:r>
            <a:r>
              <a:rPr lang="en-IN" sz="1400" i="1" dirty="0"/>
              <a:t>in Healthcare, </a:t>
            </a:r>
            <a:r>
              <a:rPr lang="en-IN" sz="1400" dirty="0"/>
              <a:t>Journal of </a:t>
            </a:r>
            <a:r>
              <a:rPr lang="en-IN" sz="1400" dirty="0" smtClean="0"/>
              <a:t>Healthcare Engineering</a:t>
            </a:r>
            <a:r>
              <a:rPr lang="en-IN" sz="1400" dirty="0"/>
              <a:t>, Vol. 2019, March 27, 2019. </a:t>
            </a:r>
            <a:endParaRPr lang="en-IN" sz="1400" dirty="0" smtClean="0"/>
          </a:p>
          <a:p>
            <a:pPr marL="114300" indent="0">
              <a:buNone/>
            </a:pPr>
            <a:r>
              <a:rPr lang="en-US" sz="1400" dirty="0" smtClean="0"/>
              <a:t>[5]   Aditya </a:t>
            </a:r>
            <a:r>
              <a:rPr lang="en-US" sz="1400" dirty="0"/>
              <a:t>Khamparia, Sanjay Kumar Singh, Victor Hugo C. de Albuquerque and Vikash Chouhan, </a:t>
            </a:r>
            <a:r>
              <a:rPr lang="en-US" sz="1400" i="1" dirty="0"/>
              <a:t>An Efficient </a:t>
            </a:r>
            <a:endParaRPr lang="en-US" sz="1400" i="1" dirty="0" smtClean="0"/>
          </a:p>
          <a:p>
            <a:pPr marL="114300" indent="0">
              <a:buNone/>
            </a:pPr>
            <a:r>
              <a:rPr lang="en-US" sz="1400" i="1" dirty="0"/>
              <a:t> </a:t>
            </a:r>
            <a:r>
              <a:rPr lang="en-US" sz="1400" i="1" dirty="0" smtClean="0"/>
              <a:t>        Deep </a:t>
            </a:r>
            <a:r>
              <a:rPr lang="en-US" sz="1400" i="1" dirty="0"/>
              <a:t>Learning Approach to Pneumonia Classification in Healthcare</a:t>
            </a:r>
            <a:r>
              <a:rPr lang="en-US" sz="1400" dirty="0"/>
              <a:t>, Molecular Diversity Preservation </a:t>
            </a:r>
            <a:endParaRPr lang="en-US" sz="1400" dirty="0" smtClean="0"/>
          </a:p>
          <a:p>
            <a:pPr marL="11430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  International </a:t>
            </a:r>
            <a:r>
              <a:rPr lang="en-US" sz="1400" dirty="0"/>
              <a:t>and Multidisciplinary Digital Publishing Institute (MDPI) Journals, Vol.10, Issue 2, </a:t>
            </a:r>
            <a:endParaRPr lang="en-US" sz="1400" dirty="0" smtClean="0"/>
          </a:p>
          <a:p>
            <a:pPr marL="114300" indent="0">
              <a:buNone/>
            </a:pPr>
            <a:r>
              <a:rPr lang="en-US" sz="1400"/>
              <a:t> </a:t>
            </a:r>
            <a:r>
              <a:rPr lang="en-US" sz="1400" smtClean="0"/>
              <a:t>        January </a:t>
            </a:r>
            <a:r>
              <a:rPr lang="en-US" sz="1400" dirty="0"/>
              <a:t>12, 2020. </a:t>
            </a:r>
          </a:p>
          <a:p>
            <a:pPr marL="114300" indent="0">
              <a:buNone/>
            </a:pPr>
            <a:endParaRPr lang="en-IN" sz="1400" dirty="0"/>
          </a:p>
          <a:p>
            <a:pPr marL="114300" indent="0">
              <a:buNone/>
            </a:pPr>
            <a:endParaRPr lang="en-US" sz="1400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0" lvl="0" indent="0"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4746" y="763568"/>
            <a:ext cx="6816081" cy="347965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114300" indent="0" algn="ctr">
              <a:buNone/>
            </a:pPr>
            <a:r>
              <a:rPr lang="en-IN" sz="9600" dirty="0" smtClean="0"/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1249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560250" y="96500"/>
            <a:ext cx="25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219300" y="865350"/>
            <a:ext cx="8770200" cy="4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IN" dirty="0">
                <a:latin typeface="Lato" panose="020B0604020202020204" charset="0"/>
              </a:rPr>
              <a:t>Pneumonia is a disease which occurs in lungs caused by a bacterial infection</a:t>
            </a:r>
            <a:r>
              <a:rPr lang="en-IN" dirty="0" smtClean="0">
                <a:latin typeface="Lato" panose="020B0604020202020204" charset="0"/>
              </a:rPr>
              <a:t>.</a:t>
            </a:r>
            <a:endParaRPr lang="en-IN" dirty="0">
              <a:latin typeface="Lato" panose="020B060402020202020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IN" dirty="0" smtClean="0">
                <a:latin typeface="Lato" panose="020B0604020202020204" charset="0"/>
              </a:rPr>
              <a:t>Early </a:t>
            </a:r>
            <a:r>
              <a:rPr lang="en-IN" dirty="0">
                <a:latin typeface="Lato" panose="020B0604020202020204" charset="0"/>
              </a:rPr>
              <a:t>diagnosis is an important factor for successful treatment.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Lato" panose="020B0604020202020204" charset="0"/>
              </a:rPr>
              <a:t>Chest X-ray images are best-known common clinical method for diagnosing of pneumonia.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803025" y="86850"/>
            <a:ext cx="1848600" cy="6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Problem Definition</a:t>
            </a:r>
            <a:endParaRPr sz="2200"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17225" y="845900"/>
            <a:ext cx="8901600" cy="4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IN" dirty="0" smtClean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/>
              <a:t>       </a:t>
            </a:r>
            <a:r>
              <a:rPr lang="en-IN" sz="2000" dirty="0" smtClean="0"/>
              <a:t>Detecting whether a patient is infected 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000" dirty="0" smtClean="0"/>
              <a:t>       with pneumonia  or not from Chest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000" dirty="0" smtClean="0"/>
              <a:t>        X-Ray Images using Deep Learning</a:t>
            </a:r>
            <a:endParaRPr sz="2000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399" y="612912"/>
            <a:ext cx="1555247" cy="17180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1883" y="136646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 smtClean="0">
                <a:latin typeface="Lato" panose="020B0604020202020204" charset="0"/>
              </a:rPr>
              <a:t>Input:</a:t>
            </a:r>
            <a:endParaRPr lang="en-US" sz="1800" b="1" dirty="0">
              <a:latin typeface="Lato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0893" y="322103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 smtClean="0">
                <a:latin typeface="Lato" panose="020B0604020202020204" charset="0"/>
              </a:rPr>
              <a:t>Output:</a:t>
            </a:r>
            <a:endParaRPr lang="en-US" sz="1800" b="1" dirty="0">
              <a:latin typeface="Lato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92102" y="3113309"/>
            <a:ext cx="1764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Lato" panose="020B0604020202020204" charset="0"/>
              </a:rPr>
              <a:t>Normal X-Ray or</a:t>
            </a:r>
          </a:p>
          <a:p>
            <a:r>
              <a:rPr lang="en-IN" sz="1600" dirty="0">
                <a:latin typeface="Lato" panose="020B0604020202020204" charset="0"/>
              </a:rPr>
              <a:t>Pneumonia X-Ray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97775" y="139891"/>
            <a:ext cx="285090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Literature</a:t>
            </a:r>
            <a:r>
              <a:rPr lang="en" sz="2200" dirty="0"/>
              <a:t/>
            </a:r>
            <a:br>
              <a:rPr lang="en" sz="2200" dirty="0"/>
            </a:br>
            <a:r>
              <a:rPr lang="en" sz="2200" dirty="0" smtClean="0"/>
              <a:t>Survey</a:t>
            </a:r>
            <a:endParaRPr sz="2200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97775" y="787575"/>
            <a:ext cx="89112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IN" dirty="0" smtClean="0"/>
          </a:p>
          <a:p>
            <a:endParaRPr lang="en-IN" dirty="0"/>
          </a:p>
          <a:p>
            <a:r>
              <a:rPr lang="en-IN" dirty="0" err="1" smtClean="0"/>
              <a:t>Antin</a:t>
            </a:r>
            <a:r>
              <a:rPr lang="en-IN" dirty="0" smtClean="0"/>
              <a:t> et al. used </a:t>
            </a:r>
            <a:r>
              <a:rPr lang="en-IN" dirty="0"/>
              <a:t>a DenseNet-121 layer </a:t>
            </a:r>
            <a:r>
              <a:rPr lang="en-IN" dirty="0" smtClean="0"/>
              <a:t>with utilizing </a:t>
            </a:r>
            <a:r>
              <a:rPr lang="en-IN"/>
              <a:t>transfer </a:t>
            </a:r>
            <a:r>
              <a:rPr lang="en-IN" smtClean="0"/>
              <a:t>learning </a:t>
            </a:r>
            <a:r>
              <a:rPr lang="en-IN" dirty="0"/>
              <a:t>method and they achieved 0.60 </a:t>
            </a:r>
            <a:r>
              <a:rPr lang="en-IN" dirty="0" smtClean="0"/>
              <a:t>% area </a:t>
            </a:r>
            <a:r>
              <a:rPr lang="en-IN" dirty="0"/>
              <a:t>under the curve (AUC) </a:t>
            </a:r>
            <a:r>
              <a:rPr lang="en-IN" dirty="0" smtClean="0"/>
              <a:t>value.</a:t>
            </a:r>
          </a:p>
          <a:p>
            <a:pPr marL="114300" indent="0">
              <a:buNone/>
            </a:pPr>
            <a:endParaRPr lang="en-IN" dirty="0" smtClean="0"/>
          </a:p>
          <a:p>
            <a:r>
              <a:rPr lang="en-US" dirty="0" err="1" smtClean="0"/>
              <a:t>Rajpurkar</a:t>
            </a:r>
            <a:r>
              <a:rPr lang="en-US" dirty="0"/>
              <a:t>, </a:t>
            </a:r>
            <a:r>
              <a:rPr lang="en-US" dirty="0" smtClean="0"/>
              <a:t>et </a:t>
            </a:r>
            <a:r>
              <a:rPr lang="en-IN" dirty="0" smtClean="0"/>
              <a:t>al</a:t>
            </a:r>
            <a:r>
              <a:rPr lang="en-IN" dirty="0"/>
              <a:t>. proposed a 121-layer </a:t>
            </a:r>
            <a:r>
              <a:rPr lang="en-IN" dirty="0" err="1"/>
              <a:t>convolutional</a:t>
            </a:r>
            <a:r>
              <a:rPr lang="en-IN" dirty="0"/>
              <a:t> neural network based </a:t>
            </a:r>
            <a:r>
              <a:rPr lang="en-IN" dirty="0" smtClean="0"/>
              <a:t>on </a:t>
            </a:r>
            <a:r>
              <a:rPr lang="en-IN" dirty="0" err="1" smtClean="0"/>
              <a:t>DenseNet</a:t>
            </a:r>
            <a:r>
              <a:rPr lang="en-IN" dirty="0" smtClean="0"/>
              <a:t> </a:t>
            </a:r>
            <a:r>
              <a:rPr lang="en-IN" dirty="0"/>
              <a:t>and named as </a:t>
            </a:r>
            <a:r>
              <a:rPr lang="en-IN" dirty="0" err="1"/>
              <a:t>CheXNet</a:t>
            </a:r>
            <a:r>
              <a:rPr lang="en-IN" dirty="0"/>
              <a:t> </a:t>
            </a:r>
            <a:r>
              <a:rPr lang="en-IN" dirty="0" smtClean="0"/>
              <a:t>.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528498" y="150544"/>
            <a:ext cx="2337992" cy="62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Existing System </a:t>
            </a:r>
            <a:br>
              <a:rPr lang="en" sz="1800" dirty="0" smtClean="0"/>
            </a:br>
            <a:r>
              <a:rPr lang="en" sz="1800" dirty="0" smtClean="0"/>
              <a:t>  </a:t>
            </a:r>
            <a:endParaRPr sz="18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152939" y="926159"/>
            <a:ext cx="8893760" cy="3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IN" dirty="0" smtClean="0"/>
              <a:t>Radiologists diagnose </a:t>
            </a:r>
            <a:r>
              <a:rPr lang="en-IN" dirty="0"/>
              <a:t>pneumonia from chest X-ray </a:t>
            </a:r>
            <a:r>
              <a:rPr lang="en-IN" dirty="0" smtClean="0"/>
              <a:t>images.</a:t>
            </a:r>
          </a:p>
          <a:p>
            <a:pPr>
              <a:lnSpc>
                <a:spcPct val="200000"/>
              </a:lnSpc>
            </a:pPr>
            <a:r>
              <a:rPr lang="en-IN" dirty="0">
                <a:latin typeface="Lato" panose="020B0604020202020204" charset="0"/>
              </a:rPr>
              <a:t>Appearance of pneumonia in X-ray images is often unclear</a:t>
            </a:r>
            <a:r>
              <a:rPr lang="en-IN" dirty="0" smtClean="0">
                <a:latin typeface="Lato" panose="020B060402020202020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IN" dirty="0">
                <a:latin typeface="Lato" panose="020B0604020202020204" charset="0"/>
              </a:rPr>
              <a:t> It can be confused with other diseases</a:t>
            </a:r>
            <a:r>
              <a:rPr lang="en-IN" dirty="0" smtClean="0">
                <a:latin typeface="Lato" panose="020B0604020202020204" charset="0"/>
              </a:rPr>
              <a:t>.</a:t>
            </a:r>
          </a:p>
          <a:p>
            <a:endParaRPr lang="en-IN" dirty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 smtClean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 smtClean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>
              <a:latin typeface="Lato" panose="020B0604020202020204" charset="0"/>
            </a:endParaRPr>
          </a:p>
          <a:p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497676" y="129821"/>
            <a:ext cx="20811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 Proposed System</a:t>
            </a:r>
            <a:endParaRPr sz="18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152939" y="926159"/>
            <a:ext cx="8893760" cy="3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en-IN" dirty="0">
              <a:latin typeface="Lato" panose="020B0604020202020204" charset="0"/>
            </a:endParaRPr>
          </a:p>
          <a:p>
            <a:pPr>
              <a:spcAft>
                <a:spcPts val="2400"/>
              </a:spcAft>
            </a:pPr>
            <a:r>
              <a:rPr lang="en-IN" dirty="0"/>
              <a:t>A</a:t>
            </a:r>
            <a:r>
              <a:rPr lang="en-IN" dirty="0" smtClean="0"/>
              <a:t>n </a:t>
            </a:r>
            <a:r>
              <a:rPr lang="en-IN" dirty="0"/>
              <a:t>automated detection system is proposed for the diagnosis of pneumonia with chest </a:t>
            </a:r>
            <a:r>
              <a:rPr lang="en-IN" dirty="0" smtClean="0"/>
              <a:t>x-ray </a:t>
            </a:r>
            <a:r>
              <a:rPr lang="en-IN" dirty="0"/>
              <a:t>images</a:t>
            </a:r>
            <a:r>
              <a:rPr lang="en-IN" dirty="0" smtClean="0"/>
              <a:t>.</a:t>
            </a:r>
          </a:p>
          <a:p>
            <a:pPr>
              <a:spcAft>
                <a:spcPts val="2400"/>
              </a:spcAft>
            </a:pPr>
            <a:r>
              <a:rPr lang="en-IN" dirty="0" smtClean="0">
                <a:latin typeface="Lato" panose="020B0604020202020204" charset="0"/>
              </a:rPr>
              <a:t>The system is developed using Convolutional Neural Networks.</a:t>
            </a:r>
          </a:p>
          <a:p>
            <a:r>
              <a:rPr lang="en-IN" dirty="0" smtClean="0">
                <a:latin typeface="Lato" panose="020B0604020202020204" charset="0"/>
              </a:rPr>
              <a:t>Computerized </a:t>
            </a:r>
            <a:r>
              <a:rPr lang="en-IN" dirty="0">
                <a:latin typeface="Lato" panose="020B0604020202020204" charset="0"/>
              </a:rPr>
              <a:t>support </a:t>
            </a:r>
            <a:r>
              <a:rPr lang="en-IN" dirty="0" smtClean="0">
                <a:latin typeface="Lato" panose="020B0604020202020204" charset="0"/>
              </a:rPr>
              <a:t>systems help radiologists.</a:t>
            </a:r>
            <a:endParaRPr lang="en-IN" dirty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 smtClean="0">
              <a:latin typeface="Lato" panose="020B0604020202020204" charset="0"/>
            </a:endParaRPr>
          </a:p>
          <a:p>
            <a:pPr marL="114300" indent="0">
              <a:buNone/>
            </a:pPr>
            <a:endParaRPr lang="en-IN" dirty="0">
              <a:latin typeface="Lato" panose="020B0604020202020204" charset="0"/>
            </a:endParaRPr>
          </a:p>
          <a:p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994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623400" y="166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/>
              <a:t>Dataset</a:t>
            </a:r>
            <a:endParaRPr sz="2600"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3212" y="738925"/>
            <a:ext cx="5964024" cy="123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dirty="0" smtClean="0">
                <a:latin typeface="Lato" panose="020B0604020202020204" charset="0"/>
              </a:rPr>
              <a:t>5856 frontal chest X-ray Images</a:t>
            </a:r>
          </a:p>
          <a:p>
            <a:r>
              <a:rPr lang="en-IN" dirty="0" smtClean="0">
                <a:latin typeface="Lato" panose="020B0604020202020204" charset="0"/>
              </a:rPr>
              <a:t>1583 normal case, 4273 pneumonia case images</a:t>
            </a:r>
          </a:p>
          <a:p>
            <a:r>
              <a:rPr lang="en-IN" dirty="0" smtClean="0">
                <a:latin typeface="Lato" panose="020B0604020202020204" charset="0"/>
              </a:rPr>
              <a:t>Resolutions - </a:t>
            </a:r>
            <a:r>
              <a:rPr lang="en-US" dirty="0" smtClean="0">
                <a:latin typeface="Lato" panose="020B0604020202020204" charset="0"/>
              </a:rPr>
              <a:t>712x439 to 2338x2025</a:t>
            </a:r>
            <a:endParaRPr lang="en-IN" dirty="0" smtClean="0">
              <a:latin typeface="Lato" panose="020B0604020202020204" charset="0"/>
            </a:endParaRPr>
          </a:p>
          <a:p>
            <a:endParaRPr lang="en-US" dirty="0" smtClean="0">
              <a:latin typeface="Euphemia"/>
            </a:endParaRPr>
          </a:p>
          <a:p>
            <a:pPr marL="0" indent="0">
              <a:buFont typeface="Lato"/>
              <a:buNone/>
            </a:pPr>
            <a:endParaRPr lang="en-US" dirty="0">
              <a:latin typeface="Euphem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4" y="1972637"/>
            <a:ext cx="1437427" cy="1407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39" y="1973309"/>
            <a:ext cx="1408651" cy="1409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21" y="1970405"/>
            <a:ext cx="1398998" cy="1412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01" y="1963469"/>
            <a:ext cx="1274819" cy="14082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692517" y="1889589"/>
            <a:ext cx="4763" cy="1490608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91460" y="3653232"/>
            <a:ext cx="182880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IN" sz="1800" dirty="0" smtClean="0">
                <a:latin typeface="Lato" panose="020B0604020202020204" charset="0"/>
              </a:rPr>
              <a:t>Normal cases</a:t>
            </a:r>
            <a:endParaRPr lang="en-US" sz="1800" dirty="0" smtClean="0">
              <a:latin typeface="Lato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0643" y="3645530"/>
            <a:ext cx="233095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IN" sz="1800" dirty="0" smtClean="0">
                <a:latin typeface="Lato" panose="020B0604020202020204" charset="0"/>
              </a:rPr>
              <a:t>Pneumonia cases</a:t>
            </a:r>
            <a:endParaRPr lang="en-US" sz="1800" dirty="0" smtClean="0">
              <a:latin typeface="Lato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9721" y="4022564"/>
            <a:ext cx="2057400" cy="40011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IN" sz="2000" b="1" dirty="0" smtClean="0">
                <a:solidFill>
                  <a:schemeClr val="bg2"/>
                </a:solidFill>
                <a:latin typeface="Lato" panose="020B0604020202020204" charset="0"/>
              </a:rPr>
              <a:t>Data Samples</a:t>
            </a:r>
            <a:endParaRPr lang="en-US" sz="2000" b="1" dirty="0" smtClean="0">
              <a:solidFill>
                <a:schemeClr val="bg2"/>
              </a:solidFill>
              <a:latin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5325" y="155026"/>
            <a:ext cx="8690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          Architecture</a:t>
            </a:r>
            <a:br>
              <a:rPr lang="en" sz="1800" dirty="0" smtClean="0"/>
            </a:br>
            <a:r>
              <a:rPr lang="en" sz="1800" dirty="0"/>
              <a:t> </a:t>
            </a:r>
            <a:r>
              <a:rPr lang="en" sz="1800" dirty="0" smtClean="0"/>
              <a:t>           Diagram</a:t>
            </a:r>
            <a:endParaRPr sz="1800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624"/>
            <a:ext cx="9144000" cy="4006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</TotalTime>
  <Words>766</Words>
  <Application>Microsoft Office PowerPoint</Application>
  <PresentationFormat>On-screen Show (16:9)</PresentationFormat>
  <Paragraphs>230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Euphemia</vt:lpstr>
      <vt:lpstr>Raleway</vt:lpstr>
      <vt:lpstr>Lato</vt:lpstr>
      <vt:lpstr>Swiss</vt:lpstr>
      <vt:lpstr>Detection of Pneumonia in  Chest X-Ray Images</vt:lpstr>
      <vt:lpstr>Contents</vt:lpstr>
      <vt:lpstr>Introduction</vt:lpstr>
      <vt:lpstr>Problem Definition</vt:lpstr>
      <vt:lpstr>Literature Survey</vt:lpstr>
      <vt:lpstr> Existing System    </vt:lpstr>
      <vt:lpstr> Proposed System</vt:lpstr>
      <vt:lpstr>Dataset</vt:lpstr>
      <vt:lpstr>          Architecture             Diagram</vt:lpstr>
      <vt:lpstr>  VGG16 MODEL   </vt:lpstr>
      <vt:lpstr>  EVALUATION   </vt:lpstr>
      <vt:lpstr>  INCEPTIONV3         MODEL   </vt:lpstr>
      <vt:lpstr>  EVALUATION   </vt:lpstr>
      <vt:lpstr>CUSTOM MODEL   </vt:lpstr>
      <vt:lpstr>  EVALUATION   </vt:lpstr>
      <vt:lpstr>                Testing</vt:lpstr>
      <vt:lpstr>                Testing</vt:lpstr>
      <vt:lpstr>                Testing</vt:lpstr>
      <vt:lpstr>          Deployment of                  Model</vt:lpstr>
      <vt:lpstr>          Deployment of                  Model</vt:lpstr>
      <vt:lpstr>          Deployment of                  Model</vt:lpstr>
      <vt:lpstr>          Deployment of                  Model</vt:lpstr>
      <vt:lpstr>          Deployment of                  Model</vt:lpstr>
      <vt:lpstr>          Deployment of                  Model</vt:lpstr>
      <vt:lpstr>Action Plan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lastModifiedBy>Sai</cp:lastModifiedBy>
  <cp:revision>118</cp:revision>
  <dcterms:modified xsi:type="dcterms:W3CDTF">2020-05-25T04:55:55Z</dcterms:modified>
</cp:coreProperties>
</file>